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4.jpeg" ContentType="image/jpeg"/>
  <Override PartName="/ppt/notesSlides/notesSlide3.xml" ContentType="application/vnd.openxmlformats-officedocument.presentationml.notesSlide+xml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AD1"/>
          </a:solidFill>
        </a:fill>
      </a:tcStyle>
    </a:wholeTbl>
    <a:band2H>
      <a:tcTxStyle b="def" i="def"/>
      <a:tcStyle>
        <a:tcBdr/>
        <a:fill>
          <a:solidFill>
            <a:srgbClr val="F2E6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2D3"/>
          </a:solidFill>
        </a:fill>
      </a:tcStyle>
    </a:wholeTbl>
    <a:band2H>
      <a:tcTxStyle b="def" i="def"/>
      <a:tcStyle>
        <a:tcBdr/>
        <a:fill>
          <a:solidFill>
            <a:srgbClr val="E7EA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BCC"/>
          </a:solidFill>
        </a:fill>
      </a:tcStyle>
    </a:wholeTbl>
    <a:band2H>
      <a:tcTxStyle b="def" i="def"/>
      <a:tcStyle>
        <a:tcBdr/>
        <a:fill>
          <a:solidFill>
            <a:srgbClr val="E6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2" name="Shape 7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9" name="Shape 7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200"/>
            </a:lvl1pPr>
          </a:lstStyle>
          <a:p>
            <a:pPr/>
            <a:r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5" name="Shape 8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>
              <a:spcBef>
                <a:spcPts val="300"/>
              </a:spcBef>
              <a:defRPr sz="1200"/>
            </a:pPr>
            <a:r>
              <a:t>MSHP is the largest, most comprehensive school-based health program in the United States.  As of October 2020, we currently operate 31 school-based health centers serving 95 NY public schools serving over 42,000 families. </a:t>
            </a:r>
          </a:p>
          <a:p>
            <a:pPr>
              <a:spcBef>
                <a:spcPts val="300"/>
              </a:spcBef>
              <a:defRPr sz="1200"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r>
              <a:t>MSHP SBHCs are located within the school and operate during school hours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0" descr="Google Shape;15;p10"/>
          <p:cNvPicPr>
            <a:picLocks noChangeAspect="1"/>
          </p:cNvPicPr>
          <p:nvPr/>
        </p:nvPicPr>
        <p:blipFill>
          <a:blip r:embed="rId2">
            <a:extLst/>
          </a:blip>
          <a:srcRect l="28895" t="7129" r="14343" b="13515"/>
          <a:stretch>
            <a:fillRect/>
          </a:stretch>
        </p:blipFill>
        <p:spPr>
          <a:xfrm>
            <a:off x="0" y="0"/>
            <a:ext cx="2519364" cy="5605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Google Shape;16;p10" descr="Google Shape;16;p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Google Shape;17;p10"/>
          <p:cNvSpPr/>
          <p:nvPr/>
        </p:nvSpPr>
        <p:spPr>
          <a:xfrm>
            <a:off x="-20639" y="4719536"/>
            <a:ext cx="2535238" cy="21432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93" fill="norm" stroke="1" extrusionOk="0">
                <a:moveTo>
                  <a:pt x="0" y="5102"/>
                </a:moveTo>
                <a:lnTo>
                  <a:pt x="18584" y="305"/>
                </a:lnTo>
                <a:cubicBezTo>
                  <a:pt x="21223" y="-407"/>
                  <a:pt x="21600" y="154"/>
                  <a:pt x="21600" y="1723"/>
                </a:cubicBezTo>
                <a:cubicBezTo>
                  <a:pt x="21600" y="3293"/>
                  <a:pt x="21600" y="14530"/>
                  <a:pt x="21600" y="21193"/>
                </a:cubicBezTo>
                <a:lnTo>
                  <a:pt x="41" y="21193"/>
                </a:lnTo>
                <a:cubicBezTo>
                  <a:pt x="27" y="15829"/>
                  <a:pt x="14" y="10466"/>
                  <a:pt x="0" y="5102"/>
                </a:cubicBezTo>
                <a:close/>
              </a:path>
            </a:pathLst>
          </a:custGeom>
          <a:solidFill>
            <a:srgbClr val="00285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8" name="Title Text"/>
          <p:cNvSpPr txBox="1"/>
          <p:nvPr>
            <p:ph type="title"/>
          </p:nvPr>
        </p:nvSpPr>
        <p:spPr>
          <a:xfrm>
            <a:off x="3115579" y="2251924"/>
            <a:ext cx="5342621" cy="1470026"/>
          </a:xfrm>
          <a:prstGeom prst="rect">
            <a:avLst/>
          </a:prstGeom>
        </p:spPr>
        <p:txBody>
          <a:bodyPr anchor="t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19" name="Body Level One…"/>
          <p:cNvSpPr txBox="1"/>
          <p:nvPr>
            <p:ph type="body" sz="quarter" idx="1"/>
          </p:nvPr>
        </p:nvSpPr>
        <p:spPr>
          <a:xfrm>
            <a:off x="3115579" y="4025798"/>
            <a:ext cx="4656821" cy="1875623"/>
          </a:xfrm>
          <a:prstGeom prst="rect">
            <a:avLst/>
          </a:prstGeom>
        </p:spPr>
        <p:txBody>
          <a:bodyPr/>
          <a:lstStyle>
            <a:lvl1pPr marL="393700" indent="-330200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chemeClr val="accent1"/>
                </a:solidFill>
              </a:defRPr>
            </a:lvl1pPr>
            <a:lvl2pPr marL="393700" indent="127000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chemeClr val="accent1"/>
                </a:solidFill>
              </a:defRPr>
            </a:lvl2pPr>
            <a:lvl3pPr marL="393700" indent="584200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chemeClr val="accent1"/>
                </a:solidFill>
              </a:defRPr>
            </a:lvl3pPr>
            <a:lvl4pPr marL="393700" indent="1041400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chemeClr val="accent1"/>
                </a:solidFill>
              </a:defRPr>
            </a:lvl4pPr>
            <a:lvl5pPr marL="393700" indent="1498600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0" name="Google Shape;20;p10" descr="Google Shape;20;p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28402" y="512533"/>
            <a:ext cx="2562576" cy="430152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/>
          <p:nvPr>
            <p:ph type="title"/>
          </p:nvPr>
        </p:nvSpPr>
        <p:spPr>
          <a:xfrm>
            <a:off x="2743200" y="2251924"/>
            <a:ext cx="5715000" cy="1470026"/>
          </a:xfrm>
          <a:prstGeom prst="rect">
            <a:avLst/>
          </a:prstGeom>
        </p:spPr>
        <p:txBody>
          <a:bodyPr anchor="t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29" name="Body Level One…"/>
          <p:cNvSpPr txBox="1"/>
          <p:nvPr>
            <p:ph type="body" sz="quarter" idx="1"/>
          </p:nvPr>
        </p:nvSpPr>
        <p:spPr>
          <a:xfrm>
            <a:off x="2790999" y="4025798"/>
            <a:ext cx="4981401" cy="1875623"/>
          </a:xfrm>
          <a:prstGeom prst="rect">
            <a:avLst/>
          </a:prstGeom>
        </p:spPr>
        <p:txBody>
          <a:bodyPr/>
          <a:lstStyle>
            <a:lvl1pPr marL="393700" indent="-330200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chemeClr val="accent1"/>
                </a:solidFill>
              </a:defRPr>
            </a:lvl1pPr>
            <a:lvl2pPr marL="393700" indent="127000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chemeClr val="accent1"/>
                </a:solidFill>
              </a:defRPr>
            </a:lvl2pPr>
            <a:lvl3pPr marL="393700" indent="584200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chemeClr val="accent1"/>
                </a:solidFill>
              </a:defRPr>
            </a:lvl3pPr>
            <a:lvl4pPr marL="393700" indent="1041400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chemeClr val="accent1"/>
                </a:solidFill>
              </a:defRPr>
            </a:lvl4pPr>
            <a:lvl5pPr marL="393700" indent="1498600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0" name="Google Shape;24;p11" descr="Google Shape;24;p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927" y="512533"/>
            <a:ext cx="2562576" cy="430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Google Shape;25;p11" descr="Google Shape;25;p11"/>
          <p:cNvPicPr>
            <a:picLocks noChangeAspect="1"/>
          </p:cNvPicPr>
          <p:nvPr/>
        </p:nvPicPr>
        <p:blipFill>
          <a:blip r:embed="rId3">
            <a:extLst/>
          </a:blip>
          <a:srcRect l="6646" t="1084" r="0" b="0"/>
          <a:stretch>
            <a:fillRect/>
          </a:stretch>
        </p:blipFill>
        <p:spPr>
          <a:xfrm>
            <a:off x="4" y="-1"/>
            <a:ext cx="2208359" cy="6873876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469900" y="274638"/>
            <a:ext cx="8216900" cy="114300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idx="1"/>
          </p:nvPr>
        </p:nvSpPr>
        <p:spPr>
          <a:xfrm>
            <a:off x="469900" y="1600200"/>
            <a:ext cx="8216900" cy="4394200"/>
          </a:xfrm>
          <a:prstGeom prst="rect">
            <a:avLst/>
          </a:prstGeom>
        </p:spPr>
        <p:txBody>
          <a:bodyPr/>
          <a:lstStyle>
            <a:lvl2pPr marL="914400" indent="-342900"/>
            <a:lvl3pPr marL="1371600" indent="-342900"/>
            <a:lvl4pPr marL="1828800" indent="-342900"/>
            <a:lvl5pPr marL="2286000" indent="-34290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0" name="Google Shape;36;p13" descr="Google Shape;36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6294" y="6355596"/>
            <a:ext cx="1727915" cy="290046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xfrm>
            <a:off x="8754336" y="6534632"/>
            <a:ext cx="259489" cy="23923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;p12"/>
          <p:cNvSpPr/>
          <p:nvPr/>
        </p:nvSpPr>
        <p:spPr>
          <a:xfrm>
            <a:off x="-12659" y="1925638"/>
            <a:ext cx="593684" cy="2320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1" h="21600" fill="norm" stroke="1" extrusionOk="0">
                <a:moveTo>
                  <a:pt x="205" y="2128"/>
                </a:moveTo>
                <a:cubicBezTo>
                  <a:pt x="205" y="1519"/>
                  <a:pt x="-59" y="946"/>
                  <a:pt x="12" y="0"/>
                </a:cubicBezTo>
                <a:lnTo>
                  <a:pt x="17235" y="907"/>
                </a:lnTo>
                <a:cubicBezTo>
                  <a:pt x="20997" y="1143"/>
                  <a:pt x="21541" y="1519"/>
                  <a:pt x="21541" y="2128"/>
                </a:cubicBezTo>
                <a:lnTo>
                  <a:pt x="21541" y="19077"/>
                </a:lnTo>
                <a:cubicBezTo>
                  <a:pt x="21541" y="19687"/>
                  <a:pt x="20882" y="20191"/>
                  <a:pt x="17235" y="20457"/>
                </a:cubicBezTo>
                <a:lnTo>
                  <a:pt x="12" y="21600"/>
                </a:lnTo>
                <a:cubicBezTo>
                  <a:pt x="56" y="20595"/>
                  <a:pt x="435" y="19687"/>
                  <a:pt x="435" y="19077"/>
                </a:cubicBezTo>
                <a:cubicBezTo>
                  <a:pt x="358" y="13428"/>
                  <a:pt x="281" y="7778"/>
                  <a:pt x="205" y="212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3" name="Google Shape;28;p12"/>
          <p:cNvSpPr/>
          <p:nvPr/>
        </p:nvSpPr>
        <p:spPr>
          <a:xfrm flipH="1" rot="10800000">
            <a:off x="-36514" y="-7938"/>
            <a:ext cx="626117" cy="1969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1" h="21336" fill="norm" stroke="1" extrusionOk="0">
                <a:moveTo>
                  <a:pt x="0" y="1014"/>
                </a:moveTo>
                <a:lnTo>
                  <a:pt x="15005" y="103"/>
                </a:lnTo>
                <a:cubicBezTo>
                  <a:pt x="20655" y="-264"/>
                  <a:pt x="21137" y="304"/>
                  <a:pt x="21152" y="2574"/>
                </a:cubicBezTo>
                <a:cubicBezTo>
                  <a:pt x="21600" y="7367"/>
                  <a:pt x="21152" y="14037"/>
                  <a:pt x="21152" y="21336"/>
                </a:cubicBezTo>
                <a:lnTo>
                  <a:pt x="993" y="21302"/>
                </a:lnTo>
                <a:cubicBezTo>
                  <a:pt x="938" y="15426"/>
                  <a:pt x="55" y="6890"/>
                  <a:pt x="0" y="1014"/>
                </a:cubicBezTo>
                <a:close/>
              </a:path>
            </a:pathLst>
          </a:custGeom>
          <a:solidFill>
            <a:srgbClr val="5797A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" name="Google Shape;29;p12"/>
          <p:cNvSpPr/>
          <p:nvPr/>
        </p:nvSpPr>
        <p:spPr>
          <a:xfrm>
            <a:off x="-3406" y="4207438"/>
            <a:ext cx="593009" cy="2663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9" h="21404" fill="norm" stroke="1" extrusionOk="0">
                <a:moveTo>
                  <a:pt x="139" y="743"/>
                </a:moveTo>
                <a:lnTo>
                  <a:pt x="14608" y="76"/>
                </a:lnTo>
                <a:cubicBezTo>
                  <a:pt x="20556" y="-196"/>
                  <a:pt x="21063" y="226"/>
                  <a:pt x="21079" y="1909"/>
                </a:cubicBezTo>
                <a:cubicBezTo>
                  <a:pt x="21551" y="5464"/>
                  <a:pt x="21079" y="15990"/>
                  <a:pt x="21079" y="21404"/>
                </a:cubicBezTo>
                <a:lnTo>
                  <a:pt x="9" y="21404"/>
                </a:lnTo>
                <a:cubicBezTo>
                  <a:pt x="-49" y="17046"/>
                  <a:pt x="197" y="5102"/>
                  <a:pt x="139" y="743"/>
                </a:cubicBezTo>
                <a:close/>
              </a:path>
            </a:pathLst>
          </a:custGeom>
          <a:solidFill>
            <a:srgbClr val="00285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" name="Title Text"/>
          <p:cNvSpPr txBox="1"/>
          <p:nvPr>
            <p:ph type="title"/>
          </p:nvPr>
        </p:nvSpPr>
        <p:spPr>
          <a:xfrm>
            <a:off x="1032773" y="153867"/>
            <a:ext cx="76454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" name="Body Level One…"/>
          <p:cNvSpPr txBox="1"/>
          <p:nvPr>
            <p:ph type="body" idx="1"/>
          </p:nvPr>
        </p:nvSpPr>
        <p:spPr>
          <a:xfrm>
            <a:off x="1041400" y="1371600"/>
            <a:ext cx="7645400" cy="4830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" name="Google Shape;32;p12" descr="Google Shape;32;p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6294" y="6355596"/>
            <a:ext cx="1727915" cy="29004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lide Number"/>
          <p:cNvSpPr txBox="1"/>
          <p:nvPr>
            <p:ph type="sldNum" sz="quarter" idx="2"/>
          </p:nvPr>
        </p:nvSpPr>
        <p:spPr>
          <a:xfrm>
            <a:off x="4419600" y="598805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b">
            <a:spAutoFit/>
          </a:bodyPr>
          <a:lstStyle>
            <a:lvl1pPr algn="r">
              <a:defRPr sz="11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2853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2853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2853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285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285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2853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2853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2853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2853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5797A9"/>
        </a:buClr>
        <a:buSzPts val="2600"/>
        <a:buFont typeface="Arial"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946150" marR="0" indent="-41275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5797A9"/>
        </a:buClr>
        <a:buSzPts val="2600"/>
        <a:buFont typeface="Arial"/>
        <a:buChar char="–"/>
        <a:tabLst/>
        <a:defRPr b="0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478279" marR="0" indent="-4622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5797A9"/>
        </a:buClr>
        <a:buSzPts val="2600"/>
        <a:buFont typeface="Arial"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935479" marR="0" indent="-4622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5797A9"/>
        </a:buClr>
        <a:buSzPts val="2600"/>
        <a:buFont typeface="Arial"/>
        <a:buChar char="–"/>
        <a:tabLst/>
        <a:defRPr b="0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392679" marR="0" indent="-4622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5797A9"/>
        </a:buClr>
        <a:buSzPts val="2600"/>
        <a:buFont typeface="Arial"/>
        <a:buChar char="»"/>
        <a:tabLst/>
        <a:defRPr b="0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846070" marR="0" indent="-44577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5797A9"/>
        </a:buClr>
        <a:buSzPts val="2600"/>
        <a:buFont typeface="Arial"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303270" marR="0" indent="-44577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5797A9"/>
        </a:buClr>
        <a:buSzPts val="2600"/>
        <a:buFont typeface="Arial"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760470" marR="0" indent="-44577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5797A9"/>
        </a:buClr>
        <a:buSzPts val="2600"/>
        <a:buFont typeface="Arial"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217670" marR="0" indent="-44577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5797A9"/>
        </a:buClr>
        <a:buSzPts val="2600"/>
        <a:buFont typeface="Arial"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Relationship Id="rId4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rpimente@montefiore.org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46;p1"/>
          <p:cNvSpPr txBox="1"/>
          <p:nvPr/>
        </p:nvSpPr>
        <p:spPr>
          <a:xfrm>
            <a:off x="2593806" y="1426463"/>
            <a:ext cx="6504470" cy="1405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normAutofit fontScale="100000" lnSpcReduction="0"/>
          </a:bodyPr>
          <a:lstStyle/>
          <a:p>
            <a:pPr algn="ctr" defTabSz="822959">
              <a:lnSpc>
                <a:spcPct val="64000"/>
              </a:lnSpc>
              <a:defRPr sz="1260"/>
            </a:pPr>
          </a:p>
          <a:p>
            <a:pPr algn="ctr" defTabSz="822959">
              <a:lnSpc>
                <a:spcPct val="64000"/>
              </a:lnSpc>
              <a:spcBef>
                <a:spcPts val="500"/>
              </a:spcBef>
              <a:defRPr b="1" sz="2250">
                <a:solidFill>
                  <a:schemeClr val="accent1"/>
                </a:solidFill>
              </a:defRPr>
            </a:pPr>
            <a:r>
              <a:t>M</a:t>
            </a:r>
            <a:r>
              <a:rPr>
                <a:solidFill>
                  <a:srgbClr val="002853"/>
                </a:solidFill>
              </a:rPr>
              <a:t>ontefiore School-Health Program</a:t>
            </a:r>
            <a:endParaRPr sz="989"/>
          </a:p>
          <a:p>
            <a:pPr algn="ctr" defTabSz="822959">
              <a:lnSpc>
                <a:spcPct val="64000"/>
              </a:lnSpc>
              <a:spcBef>
                <a:spcPts val="500"/>
              </a:spcBef>
              <a:defRPr b="1" sz="2250">
                <a:solidFill>
                  <a:srgbClr val="002853"/>
                </a:solidFill>
              </a:defRPr>
            </a:pPr>
            <a:r>
              <a:t>(MSHP)</a:t>
            </a:r>
            <a:endParaRPr sz="989"/>
          </a:p>
          <a:p>
            <a:pPr algn="ctr" defTabSz="822959">
              <a:lnSpc>
                <a:spcPct val="64000"/>
              </a:lnSpc>
              <a:spcBef>
                <a:spcPts val="500"/>
              </a:spcBef>
              <a:defRPr b="1" sz="2250">
                <a:solidFill>
                  <a:srgbClr val="002853"/>
                </a:solidFill>
              </a:defRPr>
            </a:pPr>
            <a:r>
              <a:t> </a:t>
            </a:r>
            <a:br/>
          </a:p>
        </p:txBody>
      </p:sp>
      <p:pic>
        <p:nvPicPr>
          <p:cNvPr id="75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72567" y="2297846"/>
            <a:ext cx="5301987" cy="3229194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Google Shape;90;p16"/>
          <p:cNvSpPr txBox="1"/>
          <p:nvPr/>
        </p:nvSpPr>
        <p:spPr>
          <a:xfrm>
            <a:off x="2907552" y="5527040"/>
            <a:ext cx="5367001" cy="378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Rosy Chhabra, Psy. D. Director, Montefiore School Health Program </a:t>
            </a:r>
          </a:p>
        </p:txBody>
      </p:sp>
      <p:sp>
        <p:nvSpPr>
          <p:cNvPr id="77" name="TextBox 2"/>
          <p:cNvSpPr txBox="1"/>
          <p:nvPr/>
        </p:nvSpPr>
        <p:spPr>
          <a:xfrm>
            <a:off x="2953273" y="6071615"/>
            <a:ext cx="5770103" cy="36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000"/>
            </a:pPr>
            <a:r>
              <a:t>MSHP Community Health Director, Angelic Rivera-Edwards, MPH, MBA</a:t>
            </a:r>
          </a:p>
          <a:p>
            <a:pPr>
              <a:defRPr b="1" sz="1000"/>
            </a:pPr>
            <a:r>
              <a:t>MSHP Community Health Manager Raisha Hernandez, MA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56;p4"/>
          <p:cNvSpPr txBox="1"/>
          <p:nvPr>
            <p:ph type="title"/>
          </p:nvPr>
        </p:nvSpPr>
        <p:spPr>
          <a:xfrm>
            <a:off x="2255520" y="3043186"/>
            <a:ext cx="5715001" cy="1470026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</a:ln>
        </p:spPr>
        <p:txBody>
          <a:bodyPr/>
          <a:lstStyle>
            <a:lvl1pPr algn="ctr">
              <a:defRPr sz="4800" u="sng">
                <a:solidFill>
                  <a:schemeClr val="accent1"/>
                </a:solidFill>
              </a:defRPr>
            </a:lvl1pPr>
          </a:lstStyle>
          <a:p>
            <a:pPr/>
            <a:r>
              <a:t>MSHP Mission</a:t>
            </a:r>
          </a:p>
        </p:txBody>
      </p:sp>
      <p:sp>
        <p:nvSpPr>
          <p:cNvPr id="82" name="Google Shape;57;p4"/>
          <p:cNvSpPr txBox="1"/>
          <p:nvPr>
            <p:ph type="body" sz="half" idx="1"/>
          </p:nvPr>
        </p:nvSpPr>
        <p:spPr>
          <a:xfrm>
            <a:off x="2320385" y="3954676"/>
            <a:ext cx="6251402" cy="261029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2400"/>
              </a:lnSpc>
              <a:spcBef>
                <a:spcPts val="0"/>
              </a:spcBef>
              <a:defRPr sz="2400">
                <a:solidFill>
                  <a:schemeClr val="accent6"/>
                </a:solidFill>
              </a:defRPr>
            </a:lvl1pPr>
          </a:lstStyle>
          <a:p>
            <a:pPr/>
            <a:r>
              <a:t>To achieve health and well-being for all New York public school students through full access to high quality comprehensive primary and preventive health services, regardless of one’s ability to pay.</a:t>
            </a:r>
          </a:p>
        </p:txBody>
      </p:sp>
      <p:pic>
        <p:nvPicPr>
          <p:cNvPr id="8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83483" y="842434"/>
            <a:ext cx="3131539" cy="19572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1"/>
          <p:cNvSpPr txBox="1"/>
          <p:nvPr>
            <p:ph type="title"/>
          </p:nvPr>
        </p:nvSpPr>
        <p:spPr>
          <a:xfrm>
            <a:off x="612647" y="153867"/>
            <a:ext cx="8065528" cy="1143001"/>
          </a:xfrm>
          <a:prstGeom prst="rect">
            <a:avLst/>
          </a:prstGeom>
        </p:spPr>
        <p:txBody>
          <a:bodyPr/>
          <a:lstStyle/>
          <a:p>
            <a:pPr>
              <a:defRPr b="1" sz="4000" u="sng"/>
            </a:pPr>
            <a:r>
              <a:t>We are excited to </a:t>
            </a:r>
            <a:r>
              <a:rPr sz="3600"/>
              <a:t>announce</a:t>
            </a:r>
            <a:r>
              <a:t> </a:t>
            </a:r>
            <a:r>
              <a:rPr b="0" u="none"/>
              <a:t>….</a:t>
            </a:r>
          </a:p>
        </p:txBody>
      </p:sp>
      <p:sp>
        <p:nvSpPr>
          <p:cNvPr id="88" name="Text Placeholder 2"/>
          <p:cNvSpPr txBox="1"/>
          <p:nvPr>
            <p:ph type="body" idx="1"/>
          </p:nvPr>
        </p:nvSpPr>
        <p:spPr>
          <a:xfrm>
            <a:off x="1041399" y="1371600"/>
            <a:ext cx="7809994" cy="4830792"/>
          </a:xfrm>
          <a:prstGeom prst="rect">
            <a:avLst/>
          </a:prstGeom>
        </p:spPr>
        <p:txBody>
          <a:bodyPr/>
          <a:lstStyle/>
          <a:p>
            <a:pPr marL="0" indent="114300" algn="ctr">
              <a:buSzTx/>
              <a:buNone/>
              <a:defRPr sz="3800"/>
            </a:pPr>
          </a:p>
          <a:p>
            <a:pPr marL="0" indent="114300" algn="ctr">
              <a:buSzTx/>
              <a:buNone/>
              <a:defRPr b="1" sz="4400"/>
            </a:pPr>
            <a:r>
              <a:t>In 2021, MSHP is coming </a:t>
            </a:r>
          </a:p>
          <a:p>
            <a:pPr marL="0" indent="114300" algn="ctr">
              <a:buSzTx/>
              <a:buNone/>
              <a:defRPr b="1" sz="4400"/>
            </a:pPr>
          </a:p>
          <a:p>
            <a:pPr marL="0" indent="114300" algn="ctr">
              <a:buSzTx/>
              <a:buNone/>
              <a:defRPr b="1" sz="4400"/>
            </a:pPr>
            <a:r>
              <a:t>to </a:t>
            </a:r>
          </a:p>
          <a:p>
            <a:pPr marL="0" indent="114300" algn="ctr">
              <a:buSzTx/>
              <a:buNone/>
              <a:defRPr b="1" sz="4400"/>
            </a:pPr>
          </a:p>
          <a:p>
            <a:pPr marL="0" indent="114300" algn="ctr">
              <a:buSzTx/>
              <a:buNone/>
              <a:defRPr b="1" sz="4400"/>
            </a:pPr>
            <a:r>
              <a:t>Riverside High School!</a:t>
            </a:r>
          </a:p>
          <a:p>
            <a:pPr marL="0" indent="114300" algn="ctr">
              <a:buSzTx/>
              <a:buNone/>
              <a:defRPr sz="4000"/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78;p5"/>
          <p:cNvSpPr txBox="1"/>
          <p:nvPr>
            <p:ph type="title"/>
          </p:nvPr>
        </p:nvSpPr>
        <p:spPr>
          <a:xfrm>
            <a:off x="600050" y="379400"/>
            <a:ext cx="8223909" cy="763600"/>
          </a:xfrm>
          <a:prstGeom prst="rect">
            <a:avLst/>
          </a:prstGeom>
        </p:spPr>
        <p:txBody>
          <a:bodyPr/>
          <a:lstStyle/>
          <a:p>
            <a:pPr defTabSz="676655">
              <a:defRPr b="1" sz="2072"/>
            </a:pPr>
            <a:r>
              <a:t>What services are offered at MSHP school based health centers?</a:t>
            </a:r>
            <a:br/>
          </a:p>
        </p:txBody>
      </p:sp>
      <p:sp>
        <p:nvSpPr>
          <p:cNvPr id="91" name="Google Shape;79;p5"/>
          <p:cNvSpPr txBox="1"/>
          <p:nvPr>
            <p:ph type="body" idx="1"/>
          </p:nvPr>
        </p:nvSpPr>
        <p:spPr>
          <a:xfrm>
            <a:off x="600049" y="1143000"/>
            <a:ext cx="8607960" cy="3297379"/>
          </a:xfrm>
          <a:prstGeom prst="rect">
            <a:avLst/>
          </a:prstGeom>
        </p:spPr>
        <p:txBody>
          <a:bodyPr/>
          <a:lstStyle/>
          <a:p>
            <a:pPr marL="336042" indent="-336042" defTabSz="896111">
              <a:spcBef>
                <a:spcPts val="0"/>
              </a:spcBef>
              <a:buClr>
                <a:srgbClr val="002853"/>
              </a:buClr>
              <a:buSzPts val="1900"/>
              <a:buFontTx/>
              <a:buChar char="❑"/>
              <a:defRPr b="1" sz="1960">
                <a:solidFill>
                  <a:schemeClr val="accent1"/>
                </a:solidFill>
              </a:defRPr>
            </a:pPr>
            <a:r>
              <a:t>Medical</a:t>
            </a:r>
            <a:r>
              <a:rPr b="0" sz="1764">
                <a:solidFill>
                  <a:srgbClr val="002853"/>
                </a:solidFill>
              </a:rPr>
              <a:t>: </a:t>
            </a:r>
            <a:r>
              <a:rPr sz="1764">
                <a:solidFill>
                  <a:srgbClr val="002853"/>
                </a:solidFill>
              </a:rPr>
              <a:t>Primary Care Provider (MD/NP/LPN)</a:t>
            </a:r>
            <a:endParaRPr sz="1764">
              <a:solidFill>
                <a:srgbClr val="002853"/>
              </a:solidFill>
            </a:endParaRPr>
          </a:p>
          <a:p>
            <a:pPr marL="0" indent="0" defTabSz="896111">
              <a:spcBef>
                <a:spcPts val="0"/>
              </a:spcBef>
              <a:buSzTx/>
              <a:buNone/>
              <a:defRPr i="1" sz="1372">
                <a:solidFill>
                  <a:srgbClr val="002853"/>
                </a:solidFill>
              </a:defRPr>
            </a:pPr>
            <a:r>
              <a:t>Physicals, Vaccines, Prescription/Refill Management, Injury/Sick Care, and much more!</a:t>
            </a:r>
          </a:p>
          <a:p>
            <a:pPr marL="0" indent="0" defTabSz="896111">
              <a:spcBef>
                <a:spcPts val="0"/>
              </a:spcBef>
              <a:buSzTx/>
              <a:buNone/>
              <a:defRPr sz="1176">
                <a:solidFill>
                  <a:srgbClr val="002853"/>
                </a:solidFill>
              </a:defRPr>
            </a:pPr>
          </a:p>
          <a:p>
            <a:pPr marL="336042" indent="-336042" defTabSz="896111">
              <a:spcBef>
                <a:spcPts val="0"/>
              </a:spcBef>
              <a:buClr>
                <a:srgbClr val="002853"/>
              </a:buClr>
              <a:buSzPts val="1900"/>
              <a:buFontTx/>
              <a:buChar char="❑"/>
              <a:defRPr b="1" sz="1960">
                <a:solidFill>
                  <a:schemeClr val="accent1"/>
                </a:solidFill>
              </a:defRPr>
            </a:pPr>
            <a:r>
              <a:t>Mental Health</a:t>
            </a:r>
            <a:r>
              <a:rPr b="0"/>
              <a:t>: </a:t>
            </a:r>
            <a:r>
              <a:rPr sz="1764">
                <a:solidFill>
                  <a:srgbClr val="002853"/>
                </a:solidFill>
              </a:rPr>
              <a:t>Social Worker or Psychologist</a:t>
            </a:r>
            <a:endParaRPr sz="1764">
              <a:solidFill>
                <a:srgbClr val="002853"/>
              </a:solidFill>
            </a:endParaRPr>
          </a:p>
          <a:p>
            <a:pPr marL="0" indent="0" defTabSz="896111">
              <a:spcBef>
                <a:spcPts val="0"/>
              </a:spcBef>
              <a:buSzTx/>
              <a:buNone/>
              <a:defRPr i="1" sz="1372">
                <a:solidFill>
                  <a:srgbClr val="002853"/>
                </a:solidFill>
              </a:defRPr>
            </a:pPr>
            <a:r>
              <a:t>Mental Health Assessment and Counseling.</a:t>
            </a:r>
          </a:p>
          <a:p>
            <a:pPr marL="0" indent="0" defTabSz="896111">
              <a:spcBef>
                <a:spcPts val="0"/>
              </a:spcBef>
              <a:buSzTx/>
              <a:buNone/>
              <a:defRPr sz="1764">
                <a:solidFill>
                  <a:srgbClr val="002853"/>
                </a:solidFill>
              </a:defRPr>
            </a:pPr>
          </a:p>
          <a:p>
            <a:pPr marL="336042" indent="-336042" defTabSz="896111">
              <a:spcBef>
                <a:spcPts val="0"/>
              </a:spcBef>
              <a:buClr>
                <a:srgbClr val="002853"/>
              </a:buClr>
              <a:buSzPts val="1900"/>
              <a:buFontTx/>
              <a:buChar char="❑"/>
              <a:defRPr b="1" sz="1960">
                <a:solidFill>
                  <a:schemeClr val="accent1"/>
                </a:solidFill>
              </a:defRPr>
            </a:pPr>
            <a:r>
              <a:t>Dental Health</a:t>
            </a:r>
            <a:r>
              <a:rPr b="0"/>
              <a:t>: </a:t>
            </a:r>
            <a:r>
              <a:rPr sz="1764">
                <a:solidFill>
                  <a:srgbClr val="002853"/>
                </a:solidFill>
              </a:rPr>
              <a:t>Dentist and Dental Assistant </a:t>
            </a:r>
            <a:endParaRPr sz="1764">
              <a:solidFill>
                <a:srgbClr val="002853"/>
              </a:solidFill>
            </a:endParaRPr>
          </a:p>
          <a:p>
            <a:pPr marL="0" indent="0" defTabSz="896111">
              <a:spcBef>
                <a:spcPts val="0"/>
              </a:spcBef>
              <a:buSzTx/>
              <a:buNone/>
              <a:defRPr i="1" sz="1372">
                <a:solidFill>
                  <a:srgbClr val="002853"/>
                </a:solidFill>
              </a:defRPr>
            </a:pPr>
            <a:r>
              <a:t>Restorative care like cleaning, sealants, x-rays, etc.  </a:t>
            </a:r>
          </a:p>
          <a:p>
            <a:pPr marL="0" indent="0" defTabSz="896111">
              <a:spcBef>
                <a:spcPts val="0"/>
              </a:spcBef>
              <a:buSzTx/>
              <a:buNone/>
              <a:defRPr sz="1176">
                <a:solidFill>
                  <a:srgbClr val="002853"/>
                </a:solidFill>
              </a:defRPr>
            </a:pPr>
          </a:p>
          <a:p>
            <a:pPr marL="336042" indent="-336042" defTabSz="896111">
              <a:spcBef>
                <a:spcPts val="0"/>
              </a:spcBef>
              <a:buClr>
                <a:srgbClr val="002853"/>
              </a:buClr>
              <a:buSzPts val="1900"/>
              <a:buFontTx/>
              <a:buChar char="❑"/>
              <a:defRPr b="1" sz="1960">
                <a:solidFill>
                  <a:schemeClr val="accent1"/>
                </a:solidFill>
              </a:defRPr>
            </a:pPr>
            <a:r>
              <a:t>Vision Care: </a:t>
            </a:r>
            <a:r>
              <a:rPr>
                <a:solidFill>
                  <a:srgbClr val="002853"/>
                </a:solidFill>
              </a:rPr>
              <a:t>Optometrist </a:t>
            </a:r>
            <a:endParaRPr>
              <a:solidFill>
                <a:srgbClr val="002853"/>
              </a:solidFill>
            </a:endParaRPr>
          </a:p>
          <a:p>
            <a:pPr marL="0" indent="0" defTabSz="896111">
              <a:spcBef>
                <a:spcPts val="0"/>
              </a:spcBef>
              <a:buSzTx/>
              <a:buNone/>
              <a:defRPr i="1" sz="1372">
                <a:solidFill>
                  <a:srgbClr val="002853"/>
                </a:solidFill>
              </a:defRPr>
            </a:pPr>
            <a:r>
              <a:t>Eye exams and glasses. </a:t>
            </a:r>
          </a:p>
          <a:p>
            <a:pPr marL="0" indent="0" defTabSz="896111">
              <a:spcBef>
                <a:spcPts val="0"/>
              </a:spcBef>
              <a:buSzTx/>
              <a:buNone/>
              <a:defRPr b="1" sz="1176">
                <a:solidFill>
                  <a:schemeClr val="accent1"/>
                </a:solidFill>
              </a:defRPr>
            </a:pPr>
          </a:p>
          <a:p>
            <a:pPr marL="336042" indent="-336042" defTabSz="896111">
              <a:spcBef>
                <a:spcPts val="0"/>
              </a:spcBef>
              <a:buClr>
                <a:srgbClr val="002853"/>
              </a:buClr>
              <a:buSzPts val="1900"/>
              <a:buFontTx/>
              <a:buChar char="❑"/>
              <a:defRPr b="1" sz="1960">
                <a:solidFill>
                  <a:schemeClr val="accent1"/>
                </a:solidFill>
              </a:defRPr>
            </a:pPr>
            <a:r>
              <a:t>Community Health</a:t>
            </a:r>
            <a:r>
              <a:rPr b="0"/>
              <a:t>: </a:t>
            </a:r>
            <a:r>
              <a:rPr sz="1568">
                <a:solidFill>
                  <a:srgbClr val="002853"/>
                </a:solidFill>
              </a:rPr>
              <a:t>Community Health Organizers &amp; Outreach Representatives</a:t>
            </a:r>
            <a:endParaRPr sz="1568">
              <a:solidFill>
                <a:srgbClr val="002853"/>
              </a:solidFill>
            </a:endParaRPr>
          </a:p>
          <a:p>
            <a:pPr marL="0" indent="0" defTabSz="896111">
              <a:spcBef>
                <a:spcPts val="0"/>
              </a:spcBef>
              <a:buSzTx/>
              <a:buNone/>
              <a:defRPr i="1" sz="1372">
                <a:solidFill>
                  <a:srgbClr val="002853"/>
                </a:solidFill>
              </a:defRPr>
            </a:pPr>
            <a:r>
              <a:t>Health education programs.  </a:t>
            </a:r>
          </a:p>
        </p:txBody>
      </p:sp>
      <p:pic>
        <p:nvPicPr>
          <p:cNvPr id="92" name="Google Shape;80;p5" descr="Google Shape;80;p5"/>
          <p:cNvPicPr>
            <a:picLocks noChangeAspect="1"/>
          </p:cNvPicPr>
          <p:nvPr/>
        </p:nvPicPr>
        <p:blipFill>
          <a:blip r:embed="rId3">
            <a:extLst/>
          </a:blip>
          <a:srcRect l="0" t="0" r="1496" b="0"/>
          <a:stretch>
            <a:fillRect/>
          </a:stretch>
        </p:blipFill>
        <p:spPr>
          <a:xfrm>
            <a:off x="4383740" y="4948965"/>
            <a:ext cx="2580853" cy="1435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Google Shape;81;p5" descr="Google Shape;81;p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3213" y="4938345"/>
            <a:ext cx="2833329" cy="1445733"/>
          </a:xfrm>
          <a:prstGeom prst="rect">
            <a:avLst/>
          </a:prstGeom>
          <a:ln>
            <a:solidFill>
              <a:srgbClr val="FFFFFF"/>
            </a:solidFill>
            <a:miter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4;p17"/>
          <p:cNvSpPr txBox="1"/>
          <p:nvPr>
            <p:ph type="title"/>
          </p:nvPr>
        </p:nvSpPr>
        <p:spPr>
          <a:xfrm>
            <a:off x="566929" y="201167"/>
            <a:ext cx="8577072" cy="941834"/>
          </a:xfrm>
          <a:prstGeom prst="rect">
            <a:avLst/>
          </a:prstGeom>
        </p:spPr>
        <p:txBody>
          <a:bodyPr/>
          <a:lstStyle/>
          <a:p>
            <a:pPr indent="99440" defTabSz="795527">
              <a:defRPr b="1" sz="3132" u="sng"/>
            </a:pPr>
            <a:r>
              <a:t>Riverside Students Enrolled in MSHP will</a:t>
            </a:r>
            <a:r>
              <a:rPr b="0" u="none"/>
              <a:t>…. </a:t>
            </a:r>
            <a:r>
              <a:rPr b="0"/>
              <a:t> </a:t>
            </a:r>
          </a:p>
        </p:txBody>
      </p:sp>
      <p:sp>
        <p:nvSpPr>
          <p:cNvPr id="98" name="Google Shape;95;p17"/>
          <p:cNvSpPr txBox="1"/>
          <p:nvPr>
            <p:ph type="body" idx="1"/>
          </p:nvPr>
        </p:nvSpPr>
        <p:spPr>
          <a:xfrm>
            <a:off x="657727" y="1581911"/>
            <a:ext cx="8330825" cy="4747118"/>
          </a:xfrm>
          <a:prstGeom prst="rect">
            <a:avLst/>
          </a:prstGeom>
        </p:spPr>
        <p:txBody>
          <a:bodyPr/>
          <a:lstStyle/>
          <a:p>
            <a:pPr>
              <a:buSzPts val="2400"/>
              <a:buFontTx/>
              <a:buChar char="❑"/>
              <a:defRPr sz="2400"/>
            </a:pPr>
            <a:r>
              <a:t>Receive health services at no cost to you </a:t>
            </a:r>
          </a:p>
          <a:p>
            <a:pPr>
              <a:buSzPts val="2400"/>
              <a:buFontTx/>
              <a:buChar char="❑"/>
              <a:defRPr sz="2400"/>
            </a:pPr>
          </a:p>
          <a:p>
            <a:pPr>
              <a:buSzPts val="2400"/>
              <a:buFontTx/>
              <a:buChar char="❑"/>
              <a:defRPr sz="2400"/>
            </a:pPr>
            <a:r>
              <a:t>Never receive a bill from MSHP for services provided </a:t>
            </a:r>
          </a:p>
          <a:p>
            <a:pPr>
              <a:buSzPts val="2400"/>
              <a:buFontTx/>
              <a:buChar char="❑"/>
              <a:defRPr sz="2400"/>
            </a:pPr>
          </a:p>
          <a:p>
            <a:pPr>
              <a:buSzPts val="2400"/>
              <a:buFontTx/>
              <a:buChar char="❑"/>
              <a:defRPr sz="2400"/>
            </a:pPr>
            <a:r>
              <a:t>Have access to care regardless of immigration status  </a:t>
            </a:r>
          </a:p>
          <a:p>
            <a:pPr marL="0" indent="114300">
              <a:buSzTx/>
              <a:buNone/>
              <a:defRPr sz="2400"/>
            </a:pPr>
            <a:r>
              <a:t> </a:t>
            </a:r>
          </a:p>
          <a:p>
            <a:pPr>
              <a:buSzPts val="2400"/>
              <a:buFontTx/>
              <a:buChar char="❑"/>
              <a:defRPr sz="2400"/>
            </a:pPr>
            <a:r>
              <a:t>Not be required to change their primary/pediatric doctor</a:t>
            </a:r>
          </a:p>
          <a:p>
            <a:pPr marL="0" indent="114300">
              <a:buSzTx/>
              <a:buNone/>
              <a:defRPr sz="2400"/>
            </a:pPr>
            <a:r>
              <a:t> </a:t>
            </a:r>
          </a:p>
          <a:p>
            <a:pPr>
              <a:buSzPts val="2400"/>
              <a:buFontTx/>
              <a:buChar char="❑"/>
              <a:defRPr sz="2400"/>
            </a:pPr>
            <a:r>
              <a:t>Have access to telehealth and in-person health services regardless if student is attending school remotely or     in-person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94;p17"/>
          <p:cNvSpPr txBox="1"/>
          <p:nvPr>
            <p:ph type="title"/>
          </p:nvPr>
        </p:nvSpPr>
        <p:spPr>
          <a:xfrm>
            <a:off x="603504" y="153867"/>
            <a:ext cx="8540496" cy="1143001"/>
          </a:xfrm>
          <a:prstGeom prst="rect">
            <a:avLst/>
          </a:prstGeom>
        </p:spPr>
        <p:txBody>
          <a:bodyPr/>
          <a:lstStyle>
            <a:lvl1pPr>
              <a:defRPr b="1" sz="3600"/>
            </a:lvl1pPr>
          </a:lstStyle>
          <a:p>
            <a:pPr/>
            <a:r>
              <a:t>How do I enroll my child in MSHP?</a:t>
            </a:r>
          </a:p>
        </p:txBody>
      </p:sp>
      <p:sp>
        <p:nvSpPr>
          <p:cNvPr id="101" name="Google Shape;95;p17"/>
          <p:cNvSpPr txBox="1"/>
          <p:nvPr>
            <p:ph type="body" sz="half" idx="1"/>
          </p:nvPr>
        </p:nvSpPr>
        <p:spPr>
          <a:xfrm>
            <a:off x="528319" y="1219200"/>
            <a:ext cx="4464305" cy="4983192"/>
          </a:xfrm>
          <a:prstGeom prst="rect">
            <a:avLst/>
          </a:prstGeom>
        </p:spPr>
        <p:txBody>
          <a:bodyPr/>
          <a:lstStyle/>
          <a:p>
            <a:pPr marL="0" indent="114300">
              <a:buSzTx/>
              <a:buNone/>
              <a:defRPr sz="2400"/>
            </a:pPr>
            <a:r>
              <a:t>Enrollment is a quick and easy process! </a:t>
            </a:r>
          </a:p>
          <a:p>
            <a:pPr marL="0" indent="114300">
              <a:buSzTx/>
              <a:buNone/>
              <a:defRPr sz="2400"/>
            </a:pPr>
          </a:p>
          <a:p>
            <a:pPr>
              <a:buSzPts val="2200"/>
              <a:buFontTx/>
              <a:buChar char="❑"/>
              <a:defRPr sz="2200"/>
            </a:pPr>
            <a:r>
              <a:t>Parents are asked to complete an </a:t>
            </a:r>
            <a:r>
              <a:rPr b="1"/>
              <a:t>electronic enrollment form  </a:t>
            </a:r>
            <a:endParaRPr b="1"/>
          </a:p>
          <a:p>
            <a:pPr>
              <a:buSzPts val="2200"/>
              <a:buFontTx/>
              <a:buChar char="❑"/>
              <a:defRPr sz="2200"/>
            </a:pPr>
          </a:p>
          <a:p>
            <a:pPr>
              <a:buSzPts val="2200"/>
              <a:buFontTx/>
              <a:buChar char="❑"/>
              <a:defRPr sz="2200"/>
            </a:pPr>
            <a:r>
              <a:t>The enrollment form takes about 5-10 minutes to complete</a:t>
            </a:r>
          </a:p>
          <a:p>
            <a:pPr>
              <a:buSzPts val="2200"/>
              <a:buFontTx/>
              <a:buChar char="❑"/>
              <a:defRPr sz="2200"/>
            </a:pPr>
          </a:p>
          <a:p>
            <a:pPr>
              <a:buSzPts val="2200"/>
              <a:buFontTx/>
              <a:buChar char="❑"/>
              <a:defRPr sz="2200"/>
            </a:pPr>
            <a:r>
              <a:t>Enrollment only needs to be completed once!</a:t>
            </a:r>
          </a:p>
        </p:txBody>
      </p:sp>
      <p:pic>
        <p:nvPicPr>
          <p:cNvPr id="10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12111" t="23487" r="70210" b="6088"/>
          <a:stretch>
            <a:fillRect/>
          </a:stretch>
        </p:blipFill>
        <p:spPr>
          <a:xfrm>
            <a:off x="5059679" y="1219199"/>
            <a:ext cx="3650651" cy="48707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94;p17"/>
          <p:cNvSpPr txBox="1"/>
          <p:nvPr>
            <p:ph type="title"/>
          </p:nvPr>
        </p:nvSpPr>
        <p:spPr>
          <a:xfrm>
            <a:off x="657727" y="153867"/>
            <a:ext cx="8245641" cy="1143001"/>
          </a:xfrm>
          <a:prstGeom prst="rect">
            <a:avLst/>
          </a:prstGeom>
        </p:spPr>
        <p:txBody>
          <a:bodyPr/>
          <a:lstStyle>
            <a:lvl1pPr>
              <a:defRPr b="1" sz="3600" u="sng"/>
            </a:lvl1pPr>
          </a:lstStyle>
          <a:p>
            <a:pPr/>
            <a:r>
              <a:t>To request an MSHP enrollment form</a:t>
            </a:r>
          </a:p>
        </p:txBody>
      </p:sp>
      <p:sp>
        <p:nvSpPr>
          <p:cNvPr id="105" name="Google Shape;95;p17"/>
          <p:cNvSpPr txBox="1"/>
          <p:nvPr>
            <p:ph type="body" idx="1"/>
          </p:nvPr>
        </p:nvSpPr>
        <p:spPr>
          <a:xfrm>
            <a:off x="551329" y="1026160"/>
            <a:ext cx="8592672" cy="5051912"/>
          </a:xfrm>
          <a:prstGeom prst="rect">
            <a:avLst/>
          </a:prstGeom>
        </p:spPr>
        <p:txBody>
          <a:bodyPr/>
          <a:lstStyle/>
          <a:p>
            <a:pPr marL="0" indent="112013" defTabSz="896111">
              <a:spcBef>
                <a:spcPts val="200"/>
              </a:spcBef>
              <a:buSzTx/>
              <a:buNone/>
              <a:defRPr b="1" sz="3528">
                <a:solidFill>
                  <a:schemeClr val="accent1"/>
                </a:solidFill>
              </a:defRPr>
            </a:pPr>
            <a:r>
              <a:t>Please contact  </a:t>
            </a:r>
          </a:p>
          <a:p>
            <a:pPr marL="0" indent="112013" defTabSz="896111">
              <a:spcBef>
                <a:spcPts val="200"/>
              </a:spcBef>
              <a:buSzTx/>
              <a:buNone/>
              <a:defRPr b="1" sz="3136"/>
            </a:pPr>
          </a:p>
          <a:p>
            <a:pPr marL="0" indent="112013" defTabSz="896111">
              <a:spcBef>
                <a:spcPts val="200"/>
              </a:spcBef>
              <a:buSzTx/>
              <a:buNone/>
              <a:defRPr b="1" sz="3136"/>
            </a:pPr>
            <a:r>
              <a:t>Ms. Raisha Hernandez, </a:t>
            </a:r>
          </a:p>
          <a:p>
            <a:pPr marL="0" indent="112013" defTabSz="896111">
              <a:spcBef>
                <a:spcPts val="200"/>
              </a:spcBef>
              <a:buSzTx/>
              <a:buNone/>
              <a:defRPr sz="3136"/>
            </a:pPr>
            <a:r>
              <a:t>MSHP Community Health Manager </a:t>
            </a:r>
          </a:p>
          <a:p>
            <a:pPr marL="0" indent="112013" defTabSz="896111">
              <a:spcBef>
                <a:spcPts val="200"/>
              </a:spcBef>
              <a:buSzTx/>
              <a:buNone/>
              <a:defRPr b="1" sz="3136"/>
            </a:pPr>
          </a:p>
          <a:p>
            <a:pPr marL="0" indent="112013" defTabSz="896111">
              <a:spcBef>
                <a:spcPts val="200"/>
              </a:spcBef>
              <a:buSzTx/>
              <a:buNone/>
              <a:defRPr b="1" sz="3136"/>
            </a:pPr>
            <a:r>
              <a:t>Phone</a:t>
            </a:r>
            <a:r>
              <a:rPr b="0"/>
              <a:t>: </a:t>
            </a:r>
            <a:r>
              <a:t>646-320-4521</a:t>
            </a:r>
            <a:r>
              <a:rPr b="0"/>
              <a:t> </a:t>
            </a:r>
            <a:r>
              <a:rPr b="0" i="1" sz="2744"/>
              <a:t>(Calls and texts accepted)</a:t>
            </a:r>
            <a:endParaRPr b="0" i="1" sz="2744"/>
          </a:p>
          <a:p>
            <a:pPr marL="0" indent="112013" defTabSz="896111">
              <a:spcBef>
                <a:spcPts val="200"/>
              </a:spcBef>
              <a:buSzTx/>
              <a:buNone/>
              <a:defRPr b="1" sz="3136"/>
            </a:pPr>
            <a:r>
              <a:t>   or</a:t>
            </a:r>
          </a:p>
          <a:p>
            <a:pPr marL="0" indent="112013" defTabSz="896111">
              <a:spcBef>
                <a:spcPts val="200"/>
              </a:spcBef>
              <a:buSzTx/>
              <a:buNone/>
              <a:defRPr b="1" sz="3136"/>
            </a:pPr>
            <a:r>
              <a:t>Email</a:t>
            </a:r>
            <a:r>
              <a:rPr b="0"/>
              <a:t>: </a:t>
            </a:r>
            <a:r>
              <a:rPr b="0" u="sng">
                <a:solidFill>
                  <a:srgbClr val="002853"/>
                </a:solidFill>
                <a:uFill>
                  <a:solidFill>
                    <a:srgbClr val="002853"/>
                  </a:solidFill>
                </a:uFill>
                <a:hlinkClick r:id="rId2" invalidUrl="" action="" tgtFrame="" tooltip="" history="1" highlightClick="0" endSnd="0"/>
              </a:rPr>
              <a:t>rpimente@montefiore.org</a:t>
            </a:r>
          </a:p>
          <a:p>
            <a:pPr marL="0" indent="112013" defTabSz="896111">
              <a:spcBef>
                <a:spcPts val="200"/>
              </a:spcBef>
              <a:buSzTx/>
              <a:buNone/>
              <a:defRPr sz="3136">
                <a:solidFill>
                  <a:schemeClr val="accent1"/>
                </a:solidFill>
              </a:defRPr>
            </a:pPr>
          </a:p>
          <a:p>
            <a:pPr marL="0" indent="112013" defTabSz="896111">
              <a:spcBef>
                <a:spcPts val="200"/>
              </a:spcBef>
              <a:buSzTx/>
              <a:buNone/>
              <a:defRPr sz="3136">
                <a:solidFill>
                  <a:schemeClr val="accent1"/>
                </a:solidFill>
              </a:defRPr>
            </a:pPr>
            <a:r>
              <a:t>HABLAMOS ESPANOL!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16;p20"/>
          <p:cNvSpPr txBox="1"/>
          <p:nvPr>
            <p:ph type="title"/>
          </p:nvPr>
        </p:nvSpPr>
        <p:spPr>
          <a:xfrm>
            <a:off x="2510589" y="1193145"/>
            <a:ext cx="6103060" cy="4841895"/>
          </a:xfrm>
          <a:prstGeom prst="rect">
            <a:avLst/>
          </a:prstGeom>
        </p:spPr>
        <p:txBody>
          <a:bodyPr/>
          <a:lstStyle/>
          <a:p>
            <a:pPr algn="ctr">
              <a:defRPr sz="3600"/>
            </a:pPr>
            <a:r>
              <a:t>We at MSHP, would like to thank you for viewing this presentation. </a:t>
            </a:r>
            <a:br/>
            <a:br/>
            <a:r>
              <a:t>We look forward to serving and being part of the Riverside High School community.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MC_PPT_Primary_white">
  <a:themeElements>
    <a:clrScheme name="MMC_PPT_Primary_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60060"/>
      </a:accent1>
      <a:accent2>
        <a:srgbClr val="26686D"/>
      </a:accent2>
      <a:accent3>
        <a:srgbClr val="153A3D"/>
      </a:accent3>
      <a:accent4>
        <a:srgbClr val="660036"/>
      </a:accent4>
      <a:accent5>
        <a:srgbClr val="542988"/>
      </a:accent5>
      <a:accent6>
        <a:srgbClr val="0C1C36"/>
      </a:accent6>
      <a:hlink>
        <a:srgbClr val="0000FF"/>
      </a:hlink>
      <a:folHlink>
        <a:srgbClr val="FF00FF"/>
      </a:folHlink>
    </a:clrScheme>
    <a:fontScheme name="MMC_PPT_Primary_whit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MC_PPT_Primary_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MC_PPT_Primary_white">
  <a:themeElements>
    <a:clrScheme name="MMC_PPT_Primary_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60060"/>
      </a:accent1>
      <a:accent2>
        <a:srgbClr val="26686D"/>
      </a:accent2>
      <a:accent3>
        <a:srgbClr val="153A3D"/>
      </a:accent3>
      <a:accent4>
        <a:srgbClr val="660036"/>
      </a:accent4>
      <a:accent5>
        <a:srgbClr val="542988"/>
      </a:accent5>
      <a:accent6>
        <a:srgbClr val="0C1C36"/>
      </a:accent6>
      <a:hlink>
        <a:srgbClr val="0000FF"/>
      </a:hlink>
      <a:folHlink>
        <a:srgbClr val="FF00FF"/>
      </a:folHlink>
    </a:clrScheme>
    <a:fontScheme name="MMC_PPT_Primary_whit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MC_PPT_Primary_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